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5E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357AEA-F0A7-4C91-BE0E-8E81E4366C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798FB3D-E54D-4E96-B401-8A667BC8F1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54616B-8D3A-4372-9B46-6CB5EC886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BED-F3EA-4E03-AA35-7F53C4754370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9D0C7C6-4A61-48E9-A01B-7DF80BEB3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09013C-CA3E-409F-8B82-71DFB60B7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120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5C1DDD-0F2B-4EE2-95BB-5A00BC944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3870443-E7BE-4F09-9C1B-DFAB3A85E1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D971BF-E6AD-4AAB-A3D8-7169A48B2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BED-F3EA-4E03-AA35-7F53C4754370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35C50C-8E52-478F-88A2-7341FC7DD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EBAF53-CE77-4BA5-ACAB-1F077F2CE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6873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ECD048B-CFBE-4F36-817E-41E2C612B9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8DB0FBF-E28E-40F8-9481-21130AB27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27EB6C-837E-4510-B5BD-285F23BD3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BED-F3EA-4E03-AA35-7F53C4754370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E4B2F7-CFBA-43EA-8538-29BFF8E47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7D1621-E5F4-4B87-B28F-AB5609D56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1747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5B4D7-A20A-4B48-B566-41031E81F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F01E04-C55D-4896-8E5E-9E379FACB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959BB0-1538-48E7-B43F-F41202E0F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BED-F3EA-4E03-AA35-7F53C4754370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B526BE-2247-4563-A8CC-5FBB730CD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CB10F4-E301-4DA5-8050-4455954D6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5424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3F3F02-70D7-4717-A045-A47523E6B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78D32BF-9EF5-46AF-8F58-E5CA920BD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01971C-1715-4DF3-98DC-3FB6971F4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BED-F3EA-4E03-AA35-7F53C4754370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8CFE4C-7DF7-471D-9113-F40588014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2DE89D-95EB-4919-B920-11816BA11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9598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83449E-6429-46A9-BAB4-00A265DCC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A72442-9E68-4360-88C4-DC805ABDB2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737BBE0-08B2-46C7-80C9-065CA07E67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5847BAB-6651-4A72-A4C0-279095FEC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BED-F3EA-4E03-AA35-7F53C4754370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1148D50-3415-4CAE-BBEF-1D5B5EA71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999429-0FBD-4068-BE4D-B196DD6CB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4252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02A261-CBEA-440E-A8D9-810B499E6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B571370-186B-4A8E-931E-2A28644B2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42E042B-12BC-4A3C-9510-9B8580AFB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8927AA6-3C65-4C67-90B8-A2B06D9A14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1E52950-D4E2-43C2-AC9F-CEAC7E6617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F4A32AC-25ED-41B2-8AC8-6E9285B64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BED-F3EA-4E03-AA35-7F53C4754370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BC093C4-5CA5-491A-A595-605B2FC76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BDFE70A-DAE5-4A3C-9D3D-4C84DD973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7124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BB158B-44CB-44AD-8BDE-54A675376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90E40A-B3E9-4295-BEE2-6D637949C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BED-F3EA-4E03-AA35-7F53C4754370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7767280-FE95-4C4F-8963-C123FC02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A39716E-543B-47CA-907E-73B62CE87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5791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ADF9BD8-F3E5-4CA9-B3BE-F1916EE80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BED-F3EA-4E03-AA35-7F53C4754370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D0D2954-7EAE-405E-AB12-F3D599BC2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6F21CBB-787D-4E7A-B381-B8275A29F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1549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743249-5914-46A1-BEC5-E3D1D620F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C2F9CB-91B6-4362-A902-24D765255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ADEDDBF-94C9-4745-B62E-5ADA0A9241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647BC69-1B41-468E-85AF-6AE3E1AA2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BED-F3EA-4E03-AA35-7F53C4754370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F86D1FC-F8ED-4370-A8EA-BDDCCF01D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15EEE9A-BC83-4001-A5DA-4F9748C6E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1974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092A69-14A3-4AD8-861B-E988C33F7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7395B32-F36C-4A92-922D-E8DF686045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CB088E7-C1D9-477E-A218-F20DBF604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85AB6B6-3F84-4576-AC7F-98E30C5BD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BED-F3EA-4E03-AA35-7F53C4754370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66A5C3E-7E29-4F0D-BD04-E40C76F23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43A27C-6D88-4CA5-885A-BE1C1B7D6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3255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90B793A-E179-4836-8B43-3885DD0EB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101899-AAB2-4B9A-82A9-DB643D4593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830EB4-5ECD-4569-AC33-3352D3144D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E2BED-F3EA-4E03-AA35-7F53C4754370}" type="datetimeFigureOut">
              <a:rPr lang="es-MX" smtClean="0"/>
              <a:t>02/10/2025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B4DD2A-335C-4381-84DB-63FB1BFF03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0FA1AC-671A-42A0-8E4F-00B21460E0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782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53B572A-F001-4F7A-B936-8568C88DE4A6}"/>
              </a:ext>
            </a:extLst>
          </p:cNvPr>
          <p:cNvSpPr txBox="1"/>
          <p:nvPr/>
        </p:nvSpPr>
        <p:spPr>
          <a:xfrm>
            <a:off x="954882" y="4282671"/>
            <a:ext cx="5837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>
                <a:solidFill>
                  <a:schemeClr val="bg1"/>
                </a:solidFill>
              </a:rPr>
              <a:t>MECANISMOS DE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6D6BA79-1C85-4653-87D5-811FE6A623BF}"/>
              </a:ext>
            </a:extLst>
          </p:cNvPr>
          <p:cNvSpPr txBox="1"/>
          <p:nvPr/>
        </p:nvSpPr>
        <p:spPr>
          <a:xfrm>
            <a:off x="846177" y="4748659"/>
            <a:ext cx="58372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dirty="0">
                <a:solidFill>
                  <a:schemeClr val="bg1"/>
                </a:solidFill>
              </a:rPr>
              <a:t>PARTICIPACIÓN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D1BD048C-B31D-4232-8C8D-A6D2735E1E29}"/>
              </a:ext>
            </a:extLst>
          </p:cNvPr>
          <p:cNvCxnSpPr>
            <a:cxnSpLocks/>
          </p:cNvCxnSpPr>
          <p:nvPr/>
        </p:nvCxnSpPr>
        <p:spPr>
          <a:xfrm>
            <a:off x="607219" y="4133850"/>
            <a:ext cx="2878931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961F3F37-28FF-425C-BCA4-32FFF5158E6A}"/>
              </a:ext>
            </a:extLst>
          </p:cNvPr>
          <p:cNvCxnSpPr>
            <a:cxnSpLocks/>
          </p:cNvCxnSpPr>
          <p:nvPr/>
        </p:nvCxnSpPr>
        <p:spPr>
          <a:xfrm>
            <a:off x="607219" y="6087583"/>
            <a:ext cx="1010566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E7906C2B-D640-4A8D-9E02-FCD02ABE70C8}"/>
              </a:ext>
            </a:extLst>
          </p:cNvPr>
          <p:cNvCxnSpPr>
            <a:cxnSpLocks/>
          </p:cNvCxnSpPr>
          <p:nvPr/>
        </p:nvCxnSpPr>
        <p:spPr>
          <a:xfrm>
            <a:off x="635793" y="4114800"/>
            <a:ext cx="0" cy="1972783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7B6BEA18-9AEF-40EB-B1ED-A6CD5F1DFF97}"/>
              </a:ext>
            </a:extLst>
          </p:cNvPr>
          <p:cNvCxnSpPr>
            <a:cxnSpLocks/>
          </p:cNvCxnSpPr>
          <p:nvPr/>
        </p:nvCxnSpPr>
        <p:spPr>
          <a:xfrm flipH="1">
            <a:off x="4049712" y="4133850"/>
            <a:ext cx="2878931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FB1B24AB-9E51-4697-A4B6-BCBC3EDCB0B2}"/>
              </a:ext>
            </a:extLst>
          </p:cNvPr>
          <p:cNvCxnSpPr>
            <a:cxnSpLocks/>
          </p:cNvCxnSpPr>
          <p:nvPr/>
        </p:nvCxnSpPr>
        <p:spPr>
          <a:xfrm flipH="1">
            <a:off x="5750169" y="6087583"/>
            <a:ext cx="1178475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45FE9BDE-970B-491A-B221-553C959F4557}"/>
              </a:ext>
            </a:extLst>
          </p:cNvPr>
          <p:cNvCxnSpPr>
            <a:cxnSpLocks/>
          </p:cNvCxnSpPr>
          <p:nvPr/>
        </p:nvCxnSpPr>
        <p:spPr>
          <a:xfrm>
            <a:off x="6900861" y="4114799"/>
            <a:ext cx="0" cy="199787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n 13">
            <a:extLst>
              <a:ext uri="{FF2B5EF4-FFF2-40B4-BE49-F238E27FC236}">
                <a16:creationId xmlns:a16="http://schemas.microsoft.com/office/drawing/2014/main" id="{A04DCAA8-D10D-4118-B323-111F9FEB69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0610" y="271439"/>
            <a:ext cx="2018118" cy="693378"/>
          </a:xfrm>
          <a:prstGeom prst="rect">
            <a:avLst/>
          </a:prstGeom>
        </p:spPr>
      </p:pic>
      <p:sp>
        <p:nvSpPr>
          <p:cNvPr id="18" name="CuadroTexto 17">
            <a:extLst>
              <a:ext uri="{FF2B5EF4-FFF2-40B4-BE49-F238E27FC236}">
                <a16:creationId xmlns:a16="http://schemas.microsoft.com/office/drawing/2014/main" id="{3C80866E-F943-4E7E-B118-0B5570716DFB}"/>
              </a:ext>
            </a:extLst>
          </p:cNvPr>
          <p:cNvSpPr txBox="1"/>
          <p:nvPr/>
        </p:nvSpPr>
        <p:spPr>
          <a:xfrm>
            <a:off x="1997412" y="5441062"/>
            <a:ext cx="4104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5400" dirty="0">
                <a:solidFill>
                  <a:schemeClr val="bg1"/>
                </a:solidFill>
              </a:rPr>
              <a:t>CIUDADANA</a:t>
            </a:r>
          </a:p>
        </p:txBody>
      </p:sp>
    </p:spTree>
    <p:extLst>
      <p:ext uri="{BB962C8B-B14F-4D97-AF65-F5344CB8AC3E}">
        <p14:creationId xmlns:p14="http://schemas.microsoft.com/office/powerpoint/2010/main" val="361765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2FCE66-59C0-4880-93E6-4B0BCC5B6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946" y="410647"/>
            <a:ext cx="3950546" cy="1059229"/>
          </a:xfrm>
        </p:spPr>
        <p:txBody>
          <a:bodyPr>
            <a:noAutofit/>
          </a:bodyPr>
          <a:lstStyle/>
          <a:p>
            <a:pPr algn="ctr"/>
            <a:r>
              <a:rPr lang="es-MX" sz="2800" b="1" dirty="0">
                <a:solidFill>
                  <a:srgbClr val="8E5E97"/>
                </a:solidFill>
              </a:rPr>
              <a:t>Mecanismos de participación ciudadana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A650CC-8F3D-44E3-8786-9936D3C71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812" y="1975854"/>
            <a:ext cx="6494585" cy="466725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s-MX" dirty="0">
                <a:solidFill>
                  <a:schemeClr val="bg2">
                    <a:lumMod val="25000"/>
                  </a:schemeClr>
                </a:solidFill>
              </a:rPr>
              <a:t>La Ley de Participación Ciudadana para el Estado de Coahuila de Zaragoza, aprobada el 01 de noviembre de 2001 establece que los </a:t>
            </a:r>
            <a:r>
              <a:rPr lang="es-MX" u="sng" dirty="0">
                <a:solidFill>
                  <a:schemeClr val="bg2">
                    <a:lumMod val="25000"/>
                  </a:schemeClr>
                </a:solidFill>
              </a:rPr>
              <a:t>instrumentos de participación ciudadana </a:t>
            </a:r>
            <a:r>
              <a:rPr lang="es-MX" dirty="0">
                <a:solidFill>
                  <a:schemeClr val="bg2">
                    <a:lumMod val="25000"/>
                  </a:schemeClr>
                </a:solidFill>
              </a:rPr>
              <a:t>son: el plebiscito, referendo y la iniciativa popular.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s-MX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90640F5-1476-4179-A434-D6E49DC2CD0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2669" y="246884"/>
            <a:ext cx="2018118" cy="693378"/>
          </a:xfrm>
          <a:prstGeom prst="rect">
            <a:avLst/>
          </a:prstGeom>
        </p:spPr>
      </p:pic>
      <p:grpSp>
        <p:nvGrpSpPr>
          <p:cNvPr id="10" name="Grupo 9">
            <a:extLst>
              <a:ext uri="{FF2B5EF4-FFF2-40B4-BE49-F238E27FC236}">
                <a16:creationId xmlns:a16="http://schemas.microsoft.com/office/drawing/2014/main" id="{0698BDB9-3878-CD85-B90B-C7ECAD7EE508}"/>
              </a:ext>
            </a:extLst>
          </p:cNvPr>
          <p:cNvGrpSpPr/>
          <p:nvPr/>
        </p:nvGrpSpPr>
        <p:grpSpPr>
          <a:xfrm>
            <a:off x="8299937" y="4246188"/>
            <a:ext cx="3640849" cy="2126191"/>
            <a:chOff x="8299937" y="4246188"/>
            <a:chExt cx="3640849" cy="2126191"/>
          </a:xfrm>
        </p:grpSpPr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3FFFF8D4-9730-416E-8A95-6CAF5F3D24F0}"/>
                </a:ext>
              </a:extLst>
            </p:cNvPr>
            <p:cNvSpPr txBox="1"/>
            <p:nvPr/>
          </p:nvSpPr>
          <p:spPr>
            <a:xfrm>
              <a:off x="8299937" y="4686099"/>
              <a:ext cx="364084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732282"/>
                </a:buClr>
              </a:pPr>
              <a:r>
                <a:rPr lang="es-MX" sz="3200" dirty="0">
                  <a:solidFill>
                    <a:schemeClr val="bg1"/>
                  </a:solidFill>
                  <a:latin typeface="Helvetica" panose="020B0604020202020204" pitchFamily="2" charset="0"/>
                </a:rPr>
                <a:t>Artículo 65, Fracción XXXV. </a:t>
              </a:r>
              <a:endParaRPr lang="es-MX" sz="4400" dirty="0">
                <a:solidFill>
                  <a:schemeClr val="bg1"/>
                </a:solidFill>
                <a:latin typeface="Helvetica" panose="020B0604020202020204" pitchFamily="2" charset="0"/>
              </a:endParaRPr>
            </a:p>
          </p:txBody>
        </p:sp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F9FAF89B-C57B-4BC5-8658-CD0C5F1D2F59}"/>
                </a:ext>
              </a:extLst>
            </p:cNvPr>
            <p:cNvSpPr/>
            <p:nvPr/>
          </p:nvSpPr>
          <p:spPr>
            <a:xfrm>
              <a:off x="8299937" y="4246188"/>
              <a:ext cx="3640849" cy="2126191"/>
            </a:xfrm>
            <a:prstGeom prst="rect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EDCE898E-F417-C9AA-875C-0AB3BF352077}"/>
              </a:ext>
            </a:extLst>
          </p:cNvPr>
          <p:cNvGrpSpPr/>
          <p:nvPr/>
        </p:nvGrpSpPr>
        <p:grpSpPr>
          <a:xfrm>
            <a:off x="4823452" y="244511"/>
            <a:ext cx="2829587" cy="1733196"/>
            <a:chOff x="4823452" y="244511"/>
            <a:chExt cx="2829587" cy="1733196"/>
          </a:xfrm>
        </p:grpSpPr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D379101E-4D61-432A-9301-A55B684D36F9}"/>
                </a:ext>
              </a:extLst>
            </p:cNvPr>
            <p:cNvSpPr/>
            <p:nvPr/>
          </p:nvSpPr>
          <p:spPr>
            <a:xfrm>
              <a:off x="4823452" y="244511"/>
              <a:ext cx="2620526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Periodo que se informa: </a:t>
              </a:r>
            </a:p>
            <a:p>
              <a:r>
                <a:rPr lang="es-MX" sz="1200" b="1" dirty="0">
                  <a:solidFill>
                    <a:srgbClr val="7030A0"/>
                  </a:solidFill>
                </a:rPr>
                <a:t>01 al 30 de septiembre de 2025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200" b="1" dirty="0">
                  <a:solidFill>
                    <a:srgbClr val="7030A0"/>
                  </a:solidFill>
                </a:rPr>
                <a:t>30 de septiembre de 2025                      </a:t>
              </a:r>
            </a:p>
          </p:txBody>
        </p:sp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B26FEF84-4312-44BD-AFE9-124E8860C369}"/>
                </a:ext>
              </a:extLst>
            </p:cNvPr>
            <p:cNvSpPr/>
            <p:nvPr/>
          </p:nvSpPr>
          <p:spPr>
            <a:xfrm>
              <a:off x="4823452" y="962044"/>
              <a:ext cx="2829587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r>
                <a:rPr lang="es-MX" sz="1200" b="1" dirty="0">
                  <a:solidFill>
                    <a:srgbClr val="7030A0"/>
                  </a:solidFill>
                </a:rPr>
                <a:t>Lcda. María de Jesús Saucedo Rodríguez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Directora Ejecutiva de Participación Ciudadana</a:t>
              </a:r>
              <a:endParaRPr lang="es-MX" sz="1200" dirty="0">
                <a:solidFill>
                  <a:schemeClr val="bg1">
                    <a:lumMod val="50000"/>
                  </a:schemeClr>
                </a:solidFill>
              </a:endParaRPr>
            </a:p>
            <a:p>
              <a:endParaRPr lang="es-MX" sz="1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7897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2FCE66-59C0-4880-93E6-4B0BCC5B6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213" y="1238648"/>
            <a:ext cx="6494585" cy="650630"/>
          </a:xfrm>
        </p:spPr>
        <p:txBody>
          <a:bodyPr>
            <a:normAutofit fontScale="90000"/>
          </a:bodyPr>
          <a:lstStyle/>
          <a:p>
            <a:r>
              <a:rPr lang="es-MX" dirty="0">
                <a:solidFill>
                  <a:srgbClr val="8E5E97"/>
                </a:solidFill>
                <a:latin typeface="Arial Rounded MT Bold" panose="020F0704030504030204" pitchFamily="34" charset="0"/>
              </a:rPr>
              <a:t>Plebiscito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A650CC-8F3D-44E3-8786-9936D3C71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213" y="2141537"/>
            <a:ext cx="7644279" cy="4351338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s-MX" dirty="0">
                <a:solidFill>
                  <a:schemeClr val="bg2">
                    <a:lumMod val="25000"/>
                  </a:schemeClr>
                </a:solidFill>
              </a:rPr>
              <a:t>El plebiscito es la consulta mediante la cual los ciudadanos electores coahuilenses aprueban o rechazan las decisiones del Ejecutivo del Estado o de los Ayuntamientos.</a:t>
            </a:r>
          </a:p>
          <a:p>
            <a:pPr marL="0" indent="0" algn="just">
              <a:buNone/>
            </a:pPr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Artículo 23 de la Ley de Participación Ciudadana para el Estado de Coahuila de Zaragoza.</a:t>
            </a:r>
          </a:p>
          <a:p>
            <a:pPr algn="just"/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just">
              <a:buNone/>
            </a:pPr>
            <a:r>
              <a:rPr lang="es-MX" dirty="0">
                <a:solidFill>
                  <a:schemeClr val="bg2">
                    <a:lumMod val="25000"/>
                  </a:schemeClr>
                </a:solidFill>
              </a:rPr>
              <a:t>El plebiscito estatal se circunscribirá a las decisiones del Ejecutivo del Estado que sean trascendentales para la vida pública de la entidad. </a:t>
            </a:r>
          </a:p>
          <a:p>
            <a:pPr algn="just"/>
            <a:endParaRPr lang="es-MX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just">
              <a:buNone/>
            </a:pPr>
            <a:r>
              <a:rPr lang="es-MX" dirty="0">
                <a:solidFill>
                  <a:schemeClr val="bg2">
                    <a:lumMod val="25000"/>
                  </a:schemeClr>
                </a:solidFill>
              </a:rPr>
              <a:t>El plebiscito municipal se circunscribirá a las decisiones de los Ayuntamientos del estado que sean trascendentales para la vida pública del municipio de que se trate, incluyéndose los reglamentos de carácter general que éste expida.</a:t>
            </a:r>
          </a:p>
          <a:p>
            <a:pPr marL="0" indent="0" algn="just">
              <a:buNone/>
            </a:pPr>
            <a:r>
              <a:rPr lang="es-MX" b="1" dirty="0">
                <a:solidFill>
                  <a:schemeClr val="bg2">
                    <a:lumMod val="25000"/>
                  </a:schemeClr>
                </a:solidFill>
              </a:rPr>
              <a:t>Artículo 24 de la Ley de Participación Ciudadana para el Estado de Coahuila de Zaragoza.</a:t>
            </a:r>
          </a:p>
          <a:p>
            <a:pPr algn="just"/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endParaRPr lang="es-MX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40FEB6F-F0E4-404C-B8B9-92D7202F33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2669" y="246884"/>
            <a:ext cx="2018118" cy="693378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6B044441-E849-474D-B3F4-AA2016C57722}"/>
              </a:ext>
            </a:extLst>
          </p:cNvPr>
          <p:cNvSpPr txBox="1">
            <a:spLocks/>
          </p:cNvSpPr>
          <p:nvPr/>
        </p:nvSpPr>
        <p:spPr>
          <a:xfrm>
            <a:off x="251213" y="147344"/>
            <a:ext cx="3464170" cy="9623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000" b="1" dirty="0">
                <a:solidFill>
                  <a:srgbClr val="8E5E97"/>
                </a:solidFill>
              </a:rPr>
              <a:t>Mecanismos de participación ciudadana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905467C3-3719-B497-4FAE-ABCF6ED2F30A}"/>
              </a:ext>
            </a:extLst>
          </p:cNvPr>
          <p:cNvSpPr/>
          <p:nvPr/>
        </p:nvSpPr>
        <p:spPr>
          <a:xfrm>
            <a:off x="4823452" y="962044"/>
            <a:ext cx="282958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Responsable de generar la información:</a:t>
            </a:r>
          </a:p>
          <a:p>
            <a:r>
              <a:rPr lang="es-MX" sz="1200" b="1" dirty="0">
                <a:solidFill>
                  <a:srgbClr val="7030A0"/>
                </a:solidFill>
              </a:rPr>
              <a:t>Lcda. María de Jesús Saucedo Rodríguez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Directora Ejecutiva de Participación Ciudadana</a:t>
            </a:r>
            <a:endParaRPr lang="es-MX" sz="1200" dirty="0">
              <a:solidFill>
                <a:schemeClr val="bg1">
                  <a:lumMod val="50000"/>
                </a:schemeClr>
              </a:solidFill>
            </a:endParaRPr>
          </a:p>
          <a:p>
            <a:endParaRPr lang="es-MX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E00D9177-169F-EC4F-C9D2-CF933B008FD2}"/>
              </a:ext>
            </a:extLst>
          </p:cNvPr>
          <p:cNvSpPr/>
          <p:nvPr/>
        </p:nvSpPr>
        <p:spPr>
          <a:xfrm>
            <a:off x="4823452" y="244511"/>
            <a:ext cx="26205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Periodo que se informa: </a:t>
            </a:r>
          </a:p>
          <a:p>
            <a:r>
              <a:rPr lang="es-MX" sz="1200" b="1" dirty="0">
                <a:solidFill>
                  <a:srgbClr val="7030A0"/>
                </a:solidFill>
              </a:rPr>
              <a:t>01 al 30 de septiembre de 2025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Fecha de actualización y/o validación: </a:t>
            </a:r>
          </a:p>
          <a:p>
            <a:r>
              <a:rPr lang="es-MX" sz="1200" b="1" dirty="0">
                <a:solidFill>
                  <a:srgbClr val="7030A0"/>
                </a:solidFill>
              </a:rPr>
              <a:t>30 de septiembre de 2025                      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BDAC0555-E05B-F06C-5476-F734E1740468}"/>
              </a:ext>
            </a:extLst>
          </p:cNvPr>
          <p:cNvGrpSpPr/>
          <p:nvPr/>
        </p:nvGrpSpPr>
        <p:grpSpPr>
          <a:xfrm>
            <a:off x="8299937" y="4246188"/>
            <a:ext cx="3640849" cy="2126191"/>
            <a:chOff x="8299937" y="4246188"/>
            <a:chExt cx="3640849" cy="2126191"/>
          </a:xfrm>
        </p:grpSpPr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7BC0C980-842C-4CF8-8F3E-B9D6AA15215D}"/>
                </a:ext>
              </a:extLst>
            </p:cNvPr>
            <p:cNvSpPr txBox="1"/>
            <p:nvPr/>
          </p:nvSpPr>
          <p:spPr>
            <a:xfrm>
              <a:off x="8299937" y="4686099"/>
              <a:ext cx="364084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732282"/>
                </a:buClr>
              </a:pPr>
              <a:r>
                <a:rPr lang="es-MX" sz="3200" dirty="0">
                  <a:solidFill>
                    <a:schemeClr val="bg1"/>
                  </a:solidFill>
                  <a:latin typeface="Helvetica" panose="020B0604020202020204" pitchFamily="2" charset="0"/>
                </a:rPr>
                <a:t>Artículo 65, Fracción XXXV. </a:t>
              </a:r>
              <a:endParaRPr lang="es-MX" sz="4400" dirty="0">
                <a:solidFill>
                  <a:schemeClr val="bg1"/>
                </a:solidFill>
                <a:latin typeface="Helvetica" panose="020B0604020202020204" pitchFamily="2" charset="0"/>
              </a:endParaRPr>
            </a:p>
          </p:txBody>
        </p:sp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5241BF92-387A-8CAD-6EE5-4DFF9280606B}"/>
                </a:ext>
              </a:extLst>
            </p:cNvPr>
            <p:cNvSpPr/>
            <p:nvPr/>
          </p:nvSpPr>
          <p:spPr>
            <a:xfrm>
              <a:off x="8299937" y="4246188"/>
              <a:ext cx="3640849" cy="2126191"/>
            </a:xfrm>
            <a:prstGeom prst="rect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2814807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CCC41762-E62E-450B-AAFD-E7C620F4A6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2669" y="246884"/>
            <a:ext cx="2018118" cy="693378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0E6309A4-EA56-4A10-8AF2-D406242D0A7C}"/>
              </a:ext>
            </a:extLst>
          </p:cNvPr>
          <p:cNvSpPr txBox="1">
            <a:spLocks/>
          </p:cNvSpPr>
          <p:nvPr/>
        </p:nvSpPr>
        <p:spPr>
          <a:xfrm>
            <a:off x="251213" y="147344"/>
            <a:ext cx="3464170" cy="9623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000" b="1">
                <a:solidFill>
                  <a:srgbClr val="8E5E97"/>
                </a:solidFill>
              </a:rPr>
              <a:t>Mecanismos de participación ciudadana</a:t>
            </a:r>
            <a:endParaRPr lang="es-MX" sz="2000" b="1" dirty="0">
              <a:solidFill>
                <a:srgbClr val="8E5E97"/>
              </a:solidFill>
            </a:endParaRP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424899B8-F128-434A-BC0B-60DA5D758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213" y="1840508"/>
            <a:ext cx="6494585" cy="650630"/>
          </a:xfrm>
        </p:spPr>
        <p:txBody>
          <a:bodyPr>
            <a:normAutofit fontScale="90000"/>
          </a:bodyPr>
          <a:lstStyle/>
          <a:p>
            <a:r>
              <a:rPr lang="es-MX" dirty="0">
                <a:solidFill>
                  <a:srgbClr val="8E5E97"/>
                </a:solidFill>
                <a:latin typeface="Arial Rounded MT Bold" panose="020F0704030504030204" pitchFamily="34" charset="0"/>
              </a:rPr>
              <a:t>Referendo	</a:t>
            </a:r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9F7FBD81-93CE-4617-9B22-8AE85A0F1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213" y="2767684"/>
            <a:ext cx="7644279" cy="322867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>
                <a:solidFill>
                  <a:schemeClr val="bg2">
                    <a:lumMod val="25000"/>
                  </a:schemeClr>
                </a:solidFill>
              </a:rPr>
              <a:t>El referendo es la consulta mediante la cual los ciudadanos electores coahuilenses aprueban o rechazan una iniciativa de ley o decreto o, en su caso, una ley o decreto del Poder Legislativo del Estado.</a:t>
            </a:r>
          </a:p>
          <a:p>
            <a:pPr marL="0" indent="0" algn="just">
              <a:buNone/>
            </a:pPr>
            <a:endParaRPr lang="es-MX" sz="2000" b="1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just">
              <a:buNone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</a:rPr>
              <a:t>Artículo 31 de la Ley de Participación Ciudadana para el Estado de Coahuila de Zaragoza.</a:t>
            </a:r>
          </a:p>
          <a:p>
            <a:pPr marL="0" indent="0" algn="just">
              <a:buNone/>
            </a:pP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endParaRPr lang="es-MX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0F39059-C7FC-89B1-33B8-998697C06DAA}"/>
              </a:ext>
            </a:extLst>
          </p:cNvPr>
          <p:cNvSpPr/>
          <p:nvPr/>
        </p:nvSpPr>
        <p:spPr>
          <a:xfrm>
            <a:off x="4823452" y="962044"/>
            <a:ext cx="282958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Responsable de generar la información:</a:t>
            </a:r>
          </a:p>
          <a:p>
            <a:r>
              <a:rPr lang="es-MX" sz="1200" b="1" dirty="0">
                <a:solidFill>
                  <a:srgbClr val="7030A0"/>
                </a:solidFill>
              </a:rPr>
              <a:t>Lcda. María de Jesús Saucedo Rodríguez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Directora Ejecutiva de Participación Ciudadana</a:t>
            </a:r>
            <a:endParaRPr lang="es-MX" sz="1200" dirty="0">
              <a:solidFill>
                <a:schemeClr val="bg1">
                  <a:lumMod val="50000"/>
                </a:schemeClr>
              </a:solidFill>
            </a:endParaRPr>
          </a:p>
          <a:p>
            <a:endParaRPr lang="es-MX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8931CB9-CE58-9798-3F61-52701EE3600D}"/>
              </a:ext>
            </a:extLst>
          </p:cNvPr>
          <p:cNvSpPr/>
          <p:nvPr/>
        </p:nvSpPr>
        <p:spPr>
          <a:xfrm>
            <a:off x="4823452" y="244511"/>
            <a:ext cx="26205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Periodo que se informa: </a:t>
            </a:r>
          </a:p>
          <a:p>
            <a:r>
              <a:rPr lang="es-MX" sz="1200" b="1" dirty="0">
                <a:solidFill>
                  <a:srgbClr val="7030A0"/>
                </a:solidFill>
              </a:rPr>
              <a:t>01 al 30 de septiembre de 2025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Fecha de actualización y/o validación: </a:t>
            </a:r>
          </a:p>
          <a:p>
            <a:r>
              <a:rPr lang="es-MX" sz="1200" b="1" dirty="0">
                <a:solidFill>
                  <a:srgbClr val="7030A0"/>
                </a:solidFill>
              </a:rPr>
              <a:t>30 de septiembre de 2025                      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022C070A-0C10-C9A4-F13E-7BD76BEC3396}"/>
              </a:ext>
            </a:extLst>
          </p:cNvPr>
          <p:cNvGrpSpPr/>
          <p:nvPr/>
        </p:nvGrpSpPr>
        <p:grpSpPr>
          <a:xfrm>
            <a:off x="8299937" y="4246188"/>
            <a:ext cx="3640849" cy="2126191"/>
            <a:chOff x="8299937" y="4246188"/>
            <a:chExt cx="3640849" cy="2126191"/>
          </a:xfrm>
        </p:grpSpPr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05CCFFE2-FCCA-F285-CF6F-81C5C689E8C8}"/>
                </a:ext>
              </a:extLst>
            </p:cNvPr>
            <p:cNvSpPr txBox="1"/>
            <p:nvPr/>
          </p:nvSpPr>
          <p:spPr>
            <a:xfrm>
              <a:off x="8299937" y="4686099"/>
              <a:ext cx="364084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732282"/>
                </a:buClr>
              </a:pPr>
              <a:r>
                <a:rPr lang="es-MX" sz="3200" dirty="0">
                  <a:solidFill>
                    <a:schemeClr val="bg1"/>
                  </a:solidFill>
                  <a:latin typeface="Helvetica" panose="020B0604020202020204" pitchFamily="2" charset="0"/>
                </a:rPr>
                <a:t>Artículo 65, Fracción XXXV. </a:t>
              </a:r>
              <a:endParaRPr lang="es-MX" sz="4400" dirty="0">
                <a:solidFill>
                  <a:schemeClr val="bg1"/>
                </a:solidFill>
                <a:latin typeface="Helvetica" panose="020B0604020202020204" pitchFamily="2" charset="0"/>
              </a:endParaRPr>
            </a:p>
          </p:txBody>
        </p:sp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40866459-6297-2E66-F4A9-6564F63C4664}"/>
                </a:ext>
              </a:extLst>
            </p:cNvPr>
            <p:cNvSpPr/>
            <p:nvPr/>
          </p:nvSpPr>
          <p:spPr>
            <a:xfrm>
              <a:off x="8299937" y="4246188"/>
              <a:ext cx="3640849" cy="2126191"/>
            </a:xfrm>
            <a:prstGeom prst="rect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3051146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1D03913-801F-4323-B053-7E56923432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2669" y="246884"/>
            <a:ext cx="2018118" cy="693378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2A394E20-6C70-4C52-9C41-A4E541D7062B}"/>
              </a:ext>
            </a:extLst>
          </p:cNvPr>
          <p:cNvSpPr txBox="1">
            <a:spLocks/>
          </p:cNvSpPr>
          <p:nvPr/>
        </p:nvSpPr>
        <p:spPr>
          <a:xfrm>
            <a:off x="251213" y="147344"/>
            <a:ext cx="3464170" cy="9623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000" b="1" dirty="0">
                <a:solidFill>
                  <a:srgbClr val="8E5E97"/>
                </a:solidFill>
              </a:rPr>
              <a:t>Mecanismos de participación ciudadana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FFB7EDDA-D664-41EC-A9AC-2A1D62B90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1668811"/>
            <a:ext cx="6494585" cy="650630"/>
          </a:xfrm>
        </p:spPr>
        <p:txBody>
          <a:bodyPr>
            <a:normAutofit fontScale="90000"/>
          </a:bodyPr>
          <a:lstStyle/>
          <a:p>
            <a:r>
              <a:rPr lang="es-MX" dirty="0">
                <a:solidFill>
                  <a:srgbClr val="8E5E97"/>
                </a:solidFill>
                <a:latin typeface="Arial Rounded MT Bold" panose="020F0704030504030204" pitchFamily="34" charset="0"/>
              </a:rPr>
              <a:t>Iniciativa popular</a:t>
            </a:r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79A11282-D95C-49CC-8B3B-0858AD95C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2878544"/>
            <a:ext cx="7644279" cy="34679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>
                <a:solidFill>
                  <a:schemeClr val="bg2">
                    <a:lumMod val="25000"/>
                  </a:schemeClr>
                </a:solidFill>
              </a:rPr>
              <a:t>La iniciativa popular es el derecho de los ciudadanos coahuilenses y de los que sin serlo acrediten haber residido en el Estado por más de tres años para iniciar leyes, decretos, reglamentos o normas administrativas de carácter general.</a:t>
            </a:r>
          </a:p>
          <a:p>
            <a:pPr marL="0" indent="0" algn="just">
              <a:buNone/>
            </a:pPr>
            <a:endParaRPr lang="es-MX" sz="2000" b="1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just">
              <a:buNone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</a:rPr>
              <a:t>Artículo 39 de la Ley de Participación Ciudadana para el Estado de Coahuila de Zaragoza.</a:t>
            </a:r>
          </a:p>
          <a:p>
            <a:pPr algn="r"/>
            <a:endParaRPr lang="es-MX" sz="2000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es-MX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7DABFE3-F03E-E92E-6360-B3FB22DB60B9}"/>
              </a:ext>
            </a:extLst>
          </p:cNvPr>
          <p:cNvSpPr/>
          <p:nvPr/>
        </p:nvSpPr>
        <p:spPr>
          <a:xfrm>
            <a:off x="4823452" y="962044"/>
            <a:ext cx="282958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Responsable de generar la información:</a:t>
            </a:r>
          </a:p>
          <a:p>
            <a:r>
              <a:rPr lang="es-MX" sz="1200" b="1" dirty="0">
                <a:solidFill>
                  <a:srgbClr val="7030A0"/>
                </a:solidFill>
              </a:rPr>
              <a:t>Lcda. María de Jesús Saucedo Rodríguez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Directora Ejecutiva de Participación Ciudadana</a:t>
            </a:r>
            <a:endParaRPr lang="es-MX" sz="1200" dirty="0">
              <a:solidFill>
                <a:schemeClr val="bg1">
                  <a:lumMod val="50000"/>
                </a:schemeClr>
              </a:solidFill>
            </a:endParaRPr>
          </a:p>
          <a:p>
            <a:endParaRPr lang="es-MX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9A980834-E105-779B-A3D7-3F2254FA1E59}"/>
              </a:ext>
            </a:extLst>
          </p:cNvPr>
          <p:cNvSpPr/>
          <p:nvPr/>
        </p:nvSpPr>
        <p:spPr>
          <a:xfrm>
            <a:off x="4823452" y="244511"/>
            <a:ext cx="26205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Periodo que se informa: </a:t>
            </a:r>
          </a:p>
          <a:p>
            <a:r>
              <a:rPr lang="es-MX" sz="1200" b="1" dirty="0">
                <a:solidFill>
                  <a:srgbClr val="7030A0"/>
                </a:solidFill>
              </a:rPr>
              <a:t>01 al 30 de septiembre de 2025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Fecha de actualización y/o validación: </a:t>
            </a:r>
          </a:p>
          <a:p>
            <a:r>
              <a:rPr lang="es-MX" sz="1200" b="1" dirty="0">
                <a:solidFill>
                  <a:srgbClr val="7030A0"/>
                </a:solidFill>
              </a:rPr>
              <a:t>30 de septiembre de 2025                      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11CF6851-CA87-1B79-0DFE-7255F9C9EA67}"/>
              </a:ext>
            </a:extLst>
          </p:cNvPr>
          <p:cNvGrpSpPr/>
          <p:nvPr/>
        </p:nvGrpSpPr>
        <p:grpSpPr>
          <a:xfrm>
            <a:off x="8299937" y="4246188"/>
            <a:ext cx="3640849" cy="2126191"/>
            <a:chOff x="8299937" y="4246188"/>
            <a:chExt cx="3640849" cy="2126191"/>
          </a:xfrm>
        </p:grpSpPr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5B8183BF-29B2-57B4-7929-FE29478D273F}"/>
                </a:ext>
              </a:extLst>
            </p:cNvPr>
            <p:cNvSpPr txBox="1"/>
            <p:nvPr/>
          </p:nvSpPr>
          <p:spPr>
            <a:xfrm>
              <a:off x="8299937" y="4686099"/>
              <a:ext cx="364084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732282"/>
                </a:buClr>
              </a:pPr>
              <a:r>
                <a:rPr lang="es-MX" sz="3200" dirty="0">
                  <a:solidFill>
                    <a:schemeClr val="bg1"/>
                  </a:solidFill>
                  <a:latin typeface="Helvetica" panose="020B0604020202020204" pitchFamily="2" charset="0"/>
                </a:rPr>
                <a:t>Artículo 65, Fracción XXXV. </a:t>
              </a:r>
              <a:endParaRPr lang="es-MX" sz="4400" dirty="0">
                <a:solidFill>
                  <a:schemeClr val="bg1"/>
                </a:solidFill>
                <a:latin typeface="Helvetica" panose="020B0604020202020204" pitchFamily="2" charset="0"/>
              </a:endParaRPr>
            </a:p>
          </p:txBody>
        </p:sp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197171AC-5077-35A4-A201-6FD32800E1C5}"/>
                </a:ext>
              </a:extLst>
            </p:cNvPr>
            <p:cNvSpPr/>
            <p:nvPr/>
          </p:nvSpPr>
          <p:spPr>
            <a:xfrm>
              <a:off x="8299937" y="4246188"/>
              <a:ext cx="3640849" cy="2126191"/>
            </a:xfrm>
            <a:prstGeom prst="rect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3769672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A650CC-8F3D-44E3-8786-9936D3C71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812" y="1975854"/>
            <a:ext cx="6494585" cy="466725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s-MX" dirty="0">
                <a:solidFill>
                  <a:schemeClr val="bg2">
                    <a:lumMod val="25000"/>
                  </a:schemeClr>
                </a:solidFill>
              </a:rPr>
              <a:t>La Ley de Participación Ciudadana para el Estado de Coahuila de Zaragoza, aprobada el 01 de noviembre de 2001 establece que los </a:t>
            </a:r>
            <a:r>
              <a:rPr lang="es-MX" u="sng" dirty="0">
                <a:solidFill>
                  <a:schemeClr val="bg2">
                    <a:lumMod val="25000"/>
                  </a:schemeClr>
                </a:solidFill>
              </a:rPr>
              <a:t>instrumentos de participación comunitaria </a:t>
            </a:r>
            <a:r>
              <a:rPr lang="es-MX" dirty="0">
                <a:solidFill>
                  <a:schemeClr val="bg2">
                    <a:lumMod val="25000"/>
                  </a:schemeClr>
                </a:solidFill>
              </a:rPr>
              <a:t>son: la consulta popular, la colaboración comunitaria y la audiencia pública.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s-MX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90640F5-1476-4179-A434-D6E49DC2CD0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2669" y="246884"/>
            <a:ext cx="2018118" cy="693378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id="{ACE989EE-D088-4903-9A79-EFB034B0C2AC}"/>
              </a:ext>
            </a:extLst>
          </p:cNvPr>
          <p:cNvSpPr txBox="1">
            <a:spLocks/>
          </p:cNvSpPr>
          <p:nvPr/>
        </p:nvSpPr>
        <p:spPr>
          <a:xfrm>
            <a:off x="251213" y="147344"/>
            <a:ext cx="3464170" cy="9623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000" b="1" dirty="0">
                <a:solidFill>
                  <a:srgbClr val="8E5E97"/>
                </a:solidFill>
              </a:rPr>
              <a:t>Mecanismos de participación comunitaria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D6A22F6-A562-6BE8-0D6E-B2EE47BAB59E}"/>
              </a:ext>
            </a:extLst>
          </p:cNvPr>
          <p:cNvSpPr/>
          <p:nvPr/>
        </p:nvSpPr>
        <p:spPr>
          <a:xfrm>
            <a:off x="4823452" y="962044"/>
            <a:ext cx="282958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Responsable de generar la información:</a:t>
            </a:r>
          </a:p>
          <a:p>
            <a:r>
              <a:rPr lang="es-MX" sz="1200" b="1" dirty="0">
                <a:solidFill>
                  <a:srgbClr val="7030A0"/>
                </a:solidFill>
              </a:rPr>
              <a:t>Lcda. María de Jesús Saucedo Rodríguez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Directora Ejecutiva de Participación Ciudadana</a:t>
            </a:r>
            <a:endParaRPr lang="es-MX" sz="1200" dirty="0">
              <a:solidFill>
                <a:schemeClr val="bg1">
                  <a:lumMod val="50000"/>
                </a:schemeClr>
              </a:solidFill>
            </a:endParaRPr>
          </a:p>
          <a:p>
            <a:endParaRPr lang="es-MX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2AD60ED-1EAA-9195-47A2-ABAB0C6AD4B8}"/>
              </a:ext>
            </a:extLst>
          </p:cNvPr>
          <p:cNvSpPr/>
          <p:nvPr/>
        </p:nvSpPr>
        <p:spPr>
          <a:xfrm>
            <a:off x="4823452" y="244511"/>
            <a:ext cx="26205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Periodo que se informa: </a:t>
            </a:r>
          </a:p>
          <a:p>
            <a:r>
              <a:rPr lang="es-MX" sz="1200" b="1" dirty="0">
                <a:solidFill>
                  <a:srgbClr val="7030A0"/>
                </a:solidFill>
              </a:rPr>
              <a:t>01 al 30 de septiembre de 2025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Fecha de actualización y/o validación: </a:t>
            </a:r>
          </a:p>
          <a:p>
            <a:r>
              <a:rPr lang="es-MX" sz="1200" b="1" dirty="0">
                <a:solidFill>
                  <a:srgbClr val="7030A0"/>
                </a:solidFill>
              </a:rPr>
              <a:t>30 de septiembre de 2025                      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7FDF714C-FD62-0E3C-E4B1-70D8DB70D67E}"/>
              </a:ext>
            </a:extLst>
          </p:cNvPr>
          <p:cNvGrpSpPr/>
          <p:nvPr/>
        </p:nvGrpSpPr>
        <p:grpSpPr>
          <a:xfrm>
            <a:off x="8299937" y="4246188"/>
            <a:ext cx="3640849" cy="2126191"/>
            <a:chOff x="8299937" y="4246188"/>
            <a:chExt cx="3640849" cy="2126191"/>
          </a:xfrm>
        </p:grpSpPr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CD3B1252-7966-057E-4BB0-21D755705899}"/>
                </a:ext>
              </a:extLst>
            </p:cNvPr>
            <p:cNvSpPr txBox="1"/>
            <p:nvPr/>
          </p:nvSpPr>
          <p:spPr>
            <a:xfrm>
              <a:off x="8299937" y="4686099"/>
              <a:ext cx="364084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732282"/>
                </a:buClr>
              </a:pPr>
              <a:r>
                <a:rPr lang="es-MX" sz="3200" dirty="0">
                  <a:solidFill>
                    <a:schemeClr val="bg1"/>
                  </a:solidFill>
                  <a:latin typeface="Helvetica" panose="020B0604020202020204" pitchFamily="2" charset="0"/>
                </a:rPr>
                <a:t>Artículo 65, Fracción XXXV. </a:t>
              </a:r>
              <a:endParaRPr lang="es-MX" sz="4400" dirty="0">
                <a:solidFill>
                  <a:schemeClr val="bg1"/>
                </a:solidFill>
                <a:latin typeface="Helvetica" panose="020B0604020202020204" pitchFamily="2" charset="0"/>
              </a:endParaRPr>
            </a:p>
          </p:txBody>
        </p:sp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2D5D8FC1-DDE1-B5F3-AD19-235370E720D0}"/>
                </a:ext>
              </a:extLst>
            </p:cNvPr>
            <p:cNvSpPr/>
            <p:nvPr/>
          </p:nvSpPr>
          <p:spPr>
            <a:xfrm>
              <a:off x="8299937" y="4246188"/>
              <a:ext cx="3640849" cy="2126191"/>
            </a:xfrm>
            <a:prstGeom prst="rect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3472063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1D03913-801F-4323-B053-7E56923432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2669" y="246884"/>
            <a:ext cx="2018118" cy="693378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2A394E20-6C70-4C52-9C41-A4E541D7062B}"/>
              </a:ext>
            </a:extLst>
          </p:cNvPr>
          <p:cNvSpPr txBox="1">
            <a:spLocks/>
          </p:cNvSpPr>
          <p:nvPr/>
        </p:nvSpPr>
        <p:spPr>
          <a:xfrm>
            <a:off x="251213" y="147344"/>
            <a:ext cx="3464170" cy="9623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000" b="1" dirty="0">
                <a:solidFill>
                  <a:srgbClr val="8E5E97"/>
                </a:solidFill>
              </a:rPr>
              <a:t>Mecanismos de participación comunitaria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FFB7EDDA-D664-41EC-A9AC-2A1D62B90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2010546"/>
            <a:ext cx="6494585" cy="650630"/>
          </a:xfrm>
        </p:spPr>
        <p:txBody>
          <a:bodyPr>
            <a:normAutofit fontScale="90000"/>
          </a:bodyPr>
          <a:lstStyle/>
          <a:p>
            <a:r>
              <a:rPr lang="es-MX" dirty="0">
                <a:solidFill>
                  <a:srgbClr val="8E5E97"/>
                </a:solidFill>
                <a:latin typeface="Arial Rounded MT Bold" panose="020F0704030504030204" pitchFamily="34" charset="0"/>
              </a:rPr>
              <a:t>La consulta popular</a:t>
            </a:r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79A11282-D95C-49CC-8B3B-0858AD95C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2878544"/>
            <a:ext cx="7644279" cy="34679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>
                <a:solidFill>
                  <a:schemeClr val="bg2">
                    <a:lumMod val="25000"/>
                  </a:schemeClr>
                </a:solidFill>
              </a:rPr>
              <a:t>La consulta popular es el instrumento mediante el cual los habitantes coahuilenses emiten su opinión y/o propuestas de solución a asuntos de interés público o problemas comunitarios del lugar donde residen.</a:t>
            </a:r>
            <a:endParaRPr lang="es-MX" sz="24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just">
              <a:buNone/>
            </a:pPr>
            <a:endParaRPr lang="es-MX" sz="2400" b="1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just">
              <a:buNone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</a:rPr>
              <a:t>Artículo 74 de la Ley de Participación Ciudadana para el Estado de Coahuila de Zaragoza.</a:t>
            </a:r>
            <a:endParaRPr lang="es-MX" sz="3600" b="1" dirty="0">
              <a:solidFill>
                <a:schemeClr val="bg2">
                  <a:lumMod val="25000"/>
                </a:schemeClr>
              </a:solidFill>
            </a:endParaRPr>
          </a:p>
          <a:p>
            <a:pPr algn="r"/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es-MX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DEFAFD9B-6E55-D788-BCFF-C25F454DD946}"/>
              </a:ext>
            </a:extLst>
          </p:cNvPr>
          <p:cNvSpPr/>
          <p:nvPr/>
        </p:nvSpPr>
        <p:spPr>
          <a:xfrm>
            <a:off x="4823452" y="962044"/>
            <a:ext cx="282958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Responsable de generar la información:</a:t>
            </a:r>
          </a:p>
          <a:p>
            <a:r>
              <a:rPr lang="es-MX" sz="1200" b="1" dirty="0">
                <a:solidFill>
                  <a:srgbClr val="7030A0"/>
                </a:solidFill>
              </a:rPr>
              <a:t>Lcda. María de Jesús Saucedo Rodríguez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Directora Ejecutiva de Participación Ciudadana</a:t>
            </a:r>
            <a:endParaRPr lang="es-MX" sz="1200" dirty="0">
              <a:solidFill>
                <a:schemeClr val="bg1">
                  <a:lumMod val="50000"/>
                </a:schemeClr>
              </a:solidFill>
            </a:endParaRPr>
          </a:p>
          <a:p>
            <a:endParaRPr lang="es-MX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E856BE49-1D77-1F03-226B-D941283B9EB1}"/>
              </a:ext>
            </a:extLst>
          </p:cNvPr>
          <p:cNvSpPr/>
          <p:nvPr/>
        </p:nvSpPr>
        <p:spPr>
          <a:xfrm>
            <a:off x="4823452" y="244511"/>
            <a:ext cx="26205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Periodo que se informa: </a:t>
            </a:r>
          </a:p>
          <a:p>
            <a:r>
              <a:rPr lang="es-MX" sz="1200" b="1" dirty="0">
                <a:solidFill>
                  <a:srgbClr val="7030A0"/>
                </a:solidFill>
              </a:rPr>
              <a:t>01 al 30 de septiembre de 2025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Fecha de actualización y/o validación: </a:t>
            </a:r>
          </a:p>
          <a:p>
            <a:r>
              <a:rPr lang="es-MX" sz="1200" b="1" dirty="0">
                <a:solidFill>
                  <a:srgbClr val="7030A0"/>
                </a:solidFill>
              </a:rPr>
              <a:t>30 de septiembre de 2025                      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8D26E871-7D84-2181-F7DF-9B3CAB332FDB}"/>
              </a:ext>
            </a:extLst>
          </p:cNvPr>
          <p:cNvGrpSpPr/>
          <p:nvPr/>
        </p:nvGrpSpPr>
        <p:grpSpPr>
          <a:xfrm>
            <a:off x="8299937" y="4246188"/>
            <a:ext cx="3640849" cy="2126191"/>
            <a:chOff x="8299937" y="4246188"/>
            <a:chExt cx="3640849" cy="2126191"/>
          </a:xfrm>
        </p:grpSpPr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5A664ACF-C995-0F74-B7C7-FD60DA4EC95C}"/>
                </a:ext>
              </a:extLst>
            </p:cNvPr>
            <p:cNvSpPr txBox="1"/>
            <p:nvPr/>
          </p:nvSpPr>
          <p:spPr>
            <a:xfrm>
              <a:off x="8299937" y="4686099"/>
              <a:ext cx="364084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732282"/>
                </a:buClr>
              </a:pPr>
              <a:r>
                <a:rPr lang="es-MX" sz="3200" dirty="0">
                  <a:solidFill>
                    <a:schemeClr val="bg1"/>
                  </a:solidFill>
                  <a:latin typeface="Helvetica" panose="020B0604020202020204" pitchFamily="2" charset="0"/>
                </a:rPr>
                <a:t>Artículo 65, Fracción XXXV. </a:t>
              </a:r>
              <a:endParaRPr lang="es-MX" sz="4400" dirty="0">
                <a:solidFill>
                  <a:schemeClr val="bg1"/>
                </a:solidFill>
                <a:latin typeface="Helvetica" panose="020B0604020202020204" pitchFamily="2" charset="0"/>
              </a:endParaRPr>
            </a:p>
          </p:txBody>
        </p: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3F7398F6-38E2-1E05-3F96-3CE0C306420E}"/>
                </a:ext>
              </a:extLst>
            </p:cNvPr>
            <p:cNvSpPr/>
            <p:nvPr/>
          </p:nvSpPr>
          <p:spPr>
            <a:xfrm>
              <a:off x="8299937" y="4246188"/>
              <a:ext cx="3640849" cy="2126191"/>
            </a:xfrm>
            <a:prstGeom prst="rect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3188969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1D03913-801F-4323-B053-7E56923432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2669" y="246884"/>
            <a:ext cx="2018118" cy="693378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2A394E20-6C70-4C52-9C41-A4E541D7062B}"/>
              </a:ext>
            </a:extLst>
          </p:cNvPr>
          <p:cNvSpPr txBox="1">
            <a:spLocks/>
          </p:cNvSpPr>
          <p:nvPr/>
        </p:nvSpPr>
        <p:spPr>
          <a:xfrm>
            <a:off x="251213" y="147344"/>
            <a:ext cx="3464170" cy="9623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000" b="1" dirty="0">
                <a:solidFill>
                  <a:srgbClr val="8E5E97"/>
                </a:solidFill>
              </a:rPr>
              <a:t>Mecanismos de participación comunitaria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FFB7EDDA-D664-41EC-A9AC-2A1D62B90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1793041"/>
            <a:ext cx="7389687" cy="650630"/>
          </a:xfrm>
        </p:spPr>
        <p:txBody>
          <a:bodyPr>
            <a:normAutofit fontScale="90000"/>
          </a:bodyPr>
          <a:lstStyle/>
          <a:p>
            <a:r>
              <a:rPr lang="es-MX" dirty="0">
                <a:solidFill>
                  <a:srgbClr val="8E5E97"/>
                </a:solidFill>
                <a:latin typeface="Arial Rounded MT Bold" panose="020F0704030504030204" pitchFamily="34" charset="0"/>
              </a:rPr>
              <a:t>La colaboración comunitaria</a:t>
            </a:r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79A11282-D95C-49CC-8B3B-0858AD95C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2878544"/>
            <a:ext cx="7644279" cy="34679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>
                <a:solidFill>
                  <a:schemeClr val="bg2">
                    <a:lumMod val="25000"/>
                  </a:schemeClr>
                </a:solidFill>
              </a:rPr>
              <a:t>La colaboración comunitaria es el instrumento mediante el cual los habitantes coahuilenses coadyuvan con las funciones de los gobiernos estatal y/o municipal.</a:t>
            </a:r>
            <a:endParaRPr lang="es-MX" sz="24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just">
              <a:buNone/>
            </a:pPr>
            <a:endParaRPr lang="es-MX" sz="2400" b="1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just">
              <a:buNone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</a:rPr>
              <a:t>Artículo 83 de la Ley de Participación Ciudadana para el Estado de Coahuila de Zaragoza.</a:t>
            </a:r>
            <a:endParaRPr lang="es-MX" sz="3600" b="1" dirty="0">
              <a:solidFill>
                <a:schemeClr val="bg2">
                  <a:lumMod val="25000"/>
                </a:schemeClr>
              </a:solidFill>
            </a:endParaRPr>
          </a:p>
          <a:p>
            <a:pPr algn="r"/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es-MX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A69E5F4-3CBB-6623-5BEF-4BCF1C9EA5F5}"/>
              </a:ext>
            </a:extLst>
          </p:cNvPr>
          <p:cNvSpPr/>
          <p:nvPr/>
        </p:nvSpPr>
        <p:spPr>
          <a:xfrm>
            <a:off x="4823452" y="962044"/>
            <a:ext cx="282958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Responsable de generar la información:</a:t>
            </a:r>
          </a:p>
          <a:p>
            <a:r>
              <a:rPr lang="es-MX" sz="1200" b="1" dirty="0">
                <a:solidFill>
                  <a:srgbClr val="7030A0"/>
                </a:solidFill>
              </a:rPr>
              <a:t>Lcda. María de Jesús Saucedo Rodríguez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Directora Ejecutiva de Participación Ciudadana</a:t>
            </a:r>
            <a:endParaRPr lang="es-MX" sz="1200" dirty="0">
              <a:solidFill>
                <a:schemeClr val="bg1">
                  <a:lumMod val="50000"/>
                </a:schemeClr>
              </a:solidFill>
            </a:endParaRPr>
          </a:p>
          <a:p>
            <a:endParaRPr lang="es-MX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11A80A4C-1B43-FD52-995E-FED4C339873B}"/>
              </a:ext>
            </a:extLst>
          </p:cNvPr>
          <p:cNvSpPr/>
          <p:nvPr/>
        </p:nvSpPr>
        <p:spPr>
          <a:xfrm>
            <a:off x="4823452" y="244511"/>
            <a:ext cx="26205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Periodo que se informa: </a:t>
            </a:r>
          </a:p>
          <a:p>
            <a:r>
              <a:rPr lang="es-MX" sz="1200" b="1" dirty="0">
                <a:solidFill>
                  <a:srgbClr val="7030A0"/>
                </a:solidFill>
              </a:rPr>
              <a:t>01 al 30 de septiembre de 2025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Fecha de actualización y/o validación: </a:t>
            </a:r>
          </a:p>
          <a:p>
            <a:r>
              <a:rPr lang="es-MX" sz="1200" b="1" dirty="0">
                <a:solidFill>
                  <a:srgbClr val="7030A0"/>
                </a:solidFill>
              </a:rPr>
              <a:t>30 de septiembre de 2025                      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6C59AF05-1DBF-BC56-3AAD-35B60B9F8E75}"/>
              </a:ext>
            </a:extLst>
          </p:cNvPr>
          <p:cNvGrpSpPr/>
          <p:nvPr/>
        </p:nvGrpSpPr>
        <p:grpSpPr>
          <a:xfrm>
            <a:off x="8299937" y="4246188"/>
            <a:ext cx="3640849" cy="2126191"/>
            <a:chOff x="8299937" y="4246188"/>
            <a:chExt cx="3640849" cy="2126191"/>
          </a:xfrm>
        </p:grpSpPr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C7B4A029-2467-88B6-6CFD-10737FA7FFDC}"/>
                </a:ext>
              </a:extLst>
            </p:cNvPr>
            <p:cNvSpPr txBox="1"/>
            <p:nvPr/>
          </p:nvSpPr>
          <p:spPr>
            <a:xfrm>
              <a:off x="8299937" y="4686099"/>
              <a:ext cx="364084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732282"/>
                </a:buClr>
              </a:pPr>
              <a:r>
                <a:rPr lang="es-MX" sz="3200" dirty="0">
                  <a:solidFill>
                    <a:schemeClr val="bg1"/>
                  </a:solidFill>
                  <a:latin typeface="Helvetica" panose="020B0604020202020204" pitchFamily="2" charset="0"/>
                </a:rPr>
                <a:t>Artículo 65, Fracción XXXV. </a:t>
              </a:r>
              <a:endParaRPr lang="es-MX" sz="4400" dirty="0">
                <a:solidFill>
                  <a:schemeClr val="bg1"/>
                </a:solidFill>
                <a:latin typeface="Helvetica" panose="020B0604020202020204" pitchFamily="2" charset="0"/>
              </a:endParaRPr>
            </a:p>
          </p:txBody>
        </p: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7C7B8F29-08E2-F697-4532-74463994E3B3}"/>
                </a:ext>
              </a:extLst>
            </p:cNvPr>
            <p:cNvSpPr/>
            <p:nvPr/>
          </p:nvSpPr>
          <p:spPr>
            <a:xfrm>
              <a:off x="8299937" y="4246188"/>
              <a:ext cx="3640849" cy="2126191"/>
            </a:xfrm>
            <a:prstGeom prst="rect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391005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1D03913-801F-4323-B053-7E56923432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2669" y="246884"/>
            <a:ext cx="2018118" cy="693378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2A394E20-6C70-4C52-9C41-A4E541D7062B}"/>
              </a:ext>
            </a:extLst>
          </p:cNvPr>
          <p:cNvSpPr txBox="1">
            <a:spLocks/>
          </p:cNvSpPr>
          <p:nvPr/>
        </p:nvSpPr>
        <p:spPr>
          <a:xfrm>
            <a:off x="251213" y="147344"/>
            <a:ext cx="3464170" cy="9623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000" b="1" dirty="0">
                <a:solidFill>
                  <a:srgbClr val="8E5E97"/>
                </a:solidFill>
              </a:rPr>
              <a:t>Mecanismos de participación comunitaria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FFB7EDDA-D664-41EC-A9AC-2A1D62B90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213" y="1793041"/>
            <a:ext cx="7389687" cy="650630"/>
          </a:xfrm>
        </p:spPr>
        <p:txBody>
          <a:bodyPr>
            <a:normAutofit fontScale="90000"/>
          </a:bodyPr>
          <a:lstStyle/>
          <a:p>
            <a:r>
              <a:rPr lang="es-MX" dirty="0">
                <a:solidFill>
                  <a:srgbClr val="8E5E97"/>
                </a:solidFill>
                <a:latin typeface="Arial Rounded MT Bold" panose="020F0704030504030204" pitchFamily="34" charset="0"/>
              </a:rPr>
              <a:t>La audiencia pública</a:t>
            </a:r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79A11282-D95C-49CC-8B3B-0858AD95C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2878544"/>
            <a:ext cx="7644279" cy="34679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>
                <a:solidFill>
                  <a:schemeClr val="bg2">
                    <a:lumMod val="25000"/>
                  </a:schemeClr>
                </a:solidFill>
              </a:rPr>
              <a:t>La audiencia pública es el derecho de los habitantes coahuilenses para que las autoridades competentes de los gobiernos estatal o municipal, los reciban para tratar asuntos de interés público.</a:t>
            </a:r>
            <a:endParaRPr lang="es-MX" sz="24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just">
              <a:buNone/>
            </a:pPr>
            <a:endParaRPr lang="es-MX" sz="2400" b="1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just">
              <a:buNone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</a:rPr>
              <a:t>Artículo 88 de la Ley de Participación Ciudadana para el Estado de Coahuila de Zaragoza.</a:t>
            </a:r>
            <a:endParaRPr lang="es-MX" sz="3600" b="1" dirty="0">
              <a:solidFill>
                <a:schemeClr val="bg2">
                  <a:lumMod val="25000"/>
                </a:schemeClr>
              </a:solidFill>
            </a:endParaRPr>
          </a:p>
          <a:p>
            <a:pPr algn="r"/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es-MX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8F8F5C6-B7B2-F1E1-109F-58DE20539FB3}"/>
              </a:ext>
            </a:extLst>
          </p:cNvPr>
          <p:cNvSpPr/>
          <p:nvPr/>
        </p:nvSpPr>
        <p:spPr>
          <a:xfrm>
            <a:off x="4823452" y="962044"/>
            <a:ext cx="282958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Responsable de generar la información:</a:t>
            </a:r>
          </a:p>
          <a:p>
            <a:r>
              <a:rPr lang="es-MX" sz="1200" b="1" dirty="0">
                <a:solidFill>
                  <a:srgbClr val="7030A0"/>
                </a:solidFill>
              </a:rPr>
              <a:t>Lcda. María de Jesús Saucedo Rodríguez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Directora Ejecutiva de Participación Ciudadana</a:t>
            </a:r>
            <a:endParaRPr lang="es-MX" sz="1200" dirty="0">
              <a:solidFill>
                <a:schemeClr val="bg1">
                  <a:lumMod val="50000"/>
                </a:schemeClr>
              </a:solidFill>
            </a:endParaRPr>
          </a:p>
          <a:p>
            <a:endParaRPr lang="es-MX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0B23769C-426A-E46B-2A35-062378485D91}"/>
              </a:ext>
            </a:extLst>
          </p:cNvPr>
          <p:cNvSpPr/>
          <p:nvPr/>
        </p:nvSpPr>
        <p:spPr>
          <a:xfrm>
            <a:off x="4823452" y="244511"/>
            <a:ext cx="26205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Periodo que se informa: </a:t>
            </a:r>
          </a:p>
          <a:p>
            <a:r>
              <a:rPr lang="es-MX" sz="1200" b="1" dirty="0">
                <a:solidFill>
                  <a:srgbClr val="7030A0"/>
                </a:solidFill>
              </a:rPr>
              <a:t>01 al 30 de septiembre de 2025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Fecha de actualización y/o validación: </a:t>
            </a:r>
          </a:p>
          <a:p>
            <a:r>
              <a:rPr lang="es-MX" sz="1200" b="1" dirty="0">
                <a:solidFill>
                  <a:srgbClr val="7030A0"/>
                </a:solidFill>
              </a:rPr>
              <a:t>30 de septiembre de 2025                      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C23D195A-1341-7520-BE32-93E21142D314}"/>
              </a:ext>
            </a:extLst>
          </p:cNvPr>
          <p:cNvGrpSpPr/>
          <p:nvPr/>
        </p:nvGrpSpPr>
        <p:grpSpPr>
          <a:xfrm>
            <a:off x="8299937" y="4246188"/>
            <a:ext cx="3640849" cy="2126191"/>
            <a:chOff x="8299937" y="4246188"/>
            <a:chExt cx="3640849" cy="2126191"/>
          </a:xfrm>
        </p:grpSpPr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6767BDCA-C92E-776D-DFE5-7F1A70502D67}"/>
                </a:ext>
              </a:extLst>
            </p:cNvPr>
            <p:cNvSpPr txBox="1"/>
            <p:nvPr/>
          </p:nvSpPr>
          <p:spPr>
            <a:xfrm>
              <a:off x="8299937" y="4686099"/>
              <a:ext cx="364084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732282"/>
                </a:buClr>
              </a:pPr>
              <a:r>
                <a:rPr lang="es-MX" sz="3200" dirty="0">
                  <a:solidFill>
                    <a:schemeClr val="bg1"/>
                  </a:solidFill>
                  <a:latin typeface="Helvetica" panose="020B0604020202020204" pitchFamily="2" charset="0"/>
                </a:rPr>
                <a:t>Artículo 65, Fracción XXXV. </a:t>
              </a:r>
              <a:endParaRPr lang="es-MX" sz="4400" dirty="0">
                <a:solidFill>
                  <a:schemeClr val="bg1"/>
                </a:solidFill>
                <a:latin typeface="Helvetica" panose="020B0604020202020204" pitchFamily="2" charset="0"/>
              </a:endParaRPr>
            </a:p>
          </p:txBody>
        </p: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6E36DA96-113A-EB8E-B46E-7947D9BD8D64}"/>
                </a:ext>
              </a:extLst>
            </p:cNvPr>
            <p:cNvSpPr/>
            <p:nvPr/>
          </p:nvSpPr>
          <p:spPr>
            <a:xfrm>
              <a:off x="8299937" y="4246188"/>
              <a:ext cx="3640849" cy="2126191"/>
            </a:xfrm>
            <a:prstGeom prst="rect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26405525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1468</TotalTime>
  <Words>887</Words>
  <Application>Microsoft Office PowerPoint</Application>
  <PresentationFormat>Panorámica</PresentationFormat>
  <Paragraphs>105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Arial Rounded MT Bold</vt:lpstr>
      <vt:lpstr>Calibri</vt:lpstr>
      <vt:lpstr>Calibri Light</vt:lpstr>
      <vt:lpstr>Helvetica</vt:lpstr>
      <vt:lpstr>Tema de Office</vt:lpstr>
      <vt:lpstr>Presentación de PowerPoint</vt:lpstr>
      <vt:lpstr>Mecanismos de participación ciudadana</vt:lpstr>
      <vt:lpstr>Plebiscito</vt:lpstr>
      <vt:lpstr>Referendo </vt:lpstr>
      <vt:lpstr>Iniciativa popular</vt:lpstr>
      <vt:lpstr>Presentación de PowerPoint</vt:lpstr>
      <vt:lpstr>La consulta popular</vt:lpstr>
      <vt:lpstr>La colaboración comunitaria</vt:lpstr>
      <vt:lpstr>La audiencia pública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iec</dc:creator>
  <cp:lastModifiedBy>Mary Saucedo</cp:lastModifiedBy>
  <cp:revision>98</cp:revision>
  <dcterms:created xsi:type="dcterms:W3CDTF">2018-06-12T17:12:20Z</dcterms:created>
  <dcterms:modified xsi:type="dcterms:W3CDTF">2025-10-02T17:29:18Z</dcterms:modified>
</cp:coreProperties>
</file>